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3"/>
  </p:notesMasterIdLst>
  <p:sldIdLst>
    <p:sldId id="256" r:id="rId2"/>
    <p:sldId id="307" r:id="rId3"/>
    <p:sldId id="257" r:id="rId4"/>
    <p:sldId id="309" r:id="rId5"/>
    <p:sldId id="310" r:id="rId6"/>
    <p:sldId id="311" r:id="rId7"/>
    <p:sldId id="312" r:id="rId8"/>
    <p:sldId id="317" r:id="rId9"/>
    <p:sldId id="313" r:id="rId10"/>
    <p:sldId id="314" r:id="rId11"/>
    <p:sldId id="315" r:id="rId12"/>
    <p:sldId id="316" r:id="rId13"/>
    <p:sldId id="286" r:id="rId14"/>
    <p:sldId id="318" r:id="rId15"/>
    <p:sldId id="320" r:id="rId16"/>
    <p:sldId id="321" r:id="rId17"/>
    <p:sldId id="322" r:id="rId18"/>
    <p:sldId id="323" r:id="rId19"/>
    <p:sldId id="290" r:id="rId20"/>
    <p:sldId id="308" r:id="rId21"/>
    <p:sldId id="324" r:id="rId22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Courier Prime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324">
          <p15:clr>
            <a:srgbClr val="9AA0A6"/>
          </p15:clr>
        </p15:guide>
        <p15:guide id="4" pos="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6D8E"/>
    <a:srgbClr val="D3A7FF"/>
    <a:srgbClr val="D9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2" autoAdjust="0"/>
    <p:restoredTop sz="95407" autoAdjust="0"/>
  </p:normalViewPr>
  <p:slideViewPr>
    <p:cSldViewPr snapToGrid="0">
      <p:cViewPr varScale="1">
        <p:scale>
          <a:sx n="103" d="100"/>
          <a:sy n="103" d="100"/>
        </p:scale>
        <p:origin x="1020" y="108"/>
      </p:cViewPr>
      <p:guideLst>
        <p:guide orient="horz" pos="1800"/>
        <p:guide pos="2880"/>
        <p:guide orient="horz" pos="3324"/>
        <p:guide pos="1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305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7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840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657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078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237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73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707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355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43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047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892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843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73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51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299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72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92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9ab1ee4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f9ab1ee4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56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onferenc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 descr="jkdjfkjsdklfjd" title="jhjdhfjsdh"/>
          <p:cNvSpPr txBox="1">
            <a:spLocks noGrp="1"/>
          </p:cNvSpPr>
          <p:nvPr>
            <p:ph type="ctrTitle"/>
          </p:nvPr>
        </p:nvSpPr>
        <p:spPr>
          <a:xfrm>
            <a:off x="1207425" y="2839544"/>
            <a:ext cx="56934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311708" y="340134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5200"/>
              <a:buFont typeface="Arial"/>
              <a:buNone/>
              <a:defRPr sz="520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313526" y="4583667"/>
            <a:ext cx="49677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986875" y="2702646"/>
            <a:ext cx="19623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65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419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419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 flipH="1">
            <a:off x="383286" y="1220828"/>
            <a:ext cx="8594700" cy="1200"/>
          </a:xfrm>
          <a:prstGeom prst="straightConnector1">
            <a:avLst/>
          </a:prstGeom>
          <a:noFill/>
          <a:ln w="19050" cap="flat" cmpd="sng">
            <a:solidFill>
              <a:srgbClr val="8B00E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"/>
          <p:cNvSpPr txBox="1"/>
          <p:nvPr/>
        </p:nvSpPr>
        <p:spPr>
          <a:xfrm>
            <a:off x="4259825" y="5255639"/>
            <a:ext cx="36276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6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CAOS">
  <p:cSld name="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311700" y="1155413"/>
            <a:ext cx="8520600" cy="17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5200"/>
              <a:buFont typeface="Arial"/>
              <a:buNone/>
              <a:defRPr sz="520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4" descr="jkdjfkjsdklfjd" title="jhjdhfjsdh"/>
          <p:cNvSpPr txBox="1">
            <a:spLocks noGrp="1"/>
          </p:cNvSpPr>
          <p:nvPr>
            <p:ph type="ctrTitle" idx="2"/>
          </p:nvPr>
        </p:nvSpPr>
        <p:spPr>
          <a:xfrm>
            <a:off x="1645609" y="3185083"/>
            <a:ext cx="61713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4" descr="jkdjfkjsdklfjd" title="jhjdhfjsdh"/>
          <p:cNvSpPr txBox="1">
            <a:spLocks noGrp="1"/>
          </p:cNvSpPr>
          <p:nvPr>
            <p:ph type="ctrTitle" idx="3"/>
          </p:nvPr>
        </p:nvSpPr>
        <p:spPr>
          <a:xfrm>
            <a:off x="320125" y="5072831"/>
            <a:ext cx="31374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orient="horz" pos="45">
          <p15:clr>
            <a:srgbClr val="FA7B17"/>
          </p15:clr>
        </p15:guide>
        <p15:guide id="3" orient="horz" pos="106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81000" y="127001"/>
            <a:ext cx="83820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None/>
              <a:defRPr sz="47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81000" y="889000"/>
            <a:ext cx="8382000" cy="46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077200" y="5283729"/>
            <a:ext cx="685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sz="2000" b="0" i="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mbria"/>
              <a:buChar char="■"/>
              <a:defRPr sz="3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4758" y="5261845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>
          <p15:clr>
            <a:srgbClr val="EA4335"/>
          </p15:clr>
        </p15:guide>
        <p15:guide id="2" orient="horz" pos="190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ctrTitle" idx="2"/>
          </p:nvPr>
        </p:nvSpPr>
        <p:spPr>
          <a:xfrm>
            <a:off x="311700" y="470639"/>
            <a:ext cx="85206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dirty="0">
                <a:solidFill>
                  <a:schemeClr val="dk1"/>
                </a:solidFill>
              </a:rPr>
              <a:t>Seminar</a:t>
            </a:r>
            <a:br>
              <a:rPr lang="en" sz="2500" dirty="0">
                <a:solidFill>
                  <a:schemeClr val="dk1"/>
                </a:solidFill>
              </a:rPr>
            </a:br>
            <a:br>
              <a:rPr lang="en" sz="2500" dirty="0">
                <a:solidFill>
                  <a:schemeClr val="dk1"/>
                </a:solidFill>
              </a:rPr>
            </a:br>
            <a:br>
              <a:rPr lang="en" sz="5400" b="1" dirty="0"/>
            </a:br>
            <a:r>
              <a:rPr lang="en-US" sz="3500" b="1" dirty="0"/>
              <a:t>Rethinking </a:t>
            </a:r>
            <a:r>
              <a:rPr lang="en-US" sz="3500" b="1" dirty="0" err="1"/>
              <a:t>Belady’s</a:t>
            </a:r>
            <a:r>
              <a:rPr lang="en-US" sz="3500" b="1" dirty="0"/>
              <a:t> Algorithm to Accommodate Prefetching</a:t>
            </a:r>
            <a:endParaRPr sz="3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2400" dirty="0"/>
            </a:br>
            <a:endParaRPr sz="2400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s-ES" sz="2500" dirty="0">
                <a:solidFill>
                  <a:srgbClr val="000000"/>
                </a:solidFill>
              </a:rPr>
            </a:br>
            <a:r>
              <a:rPr lang="es-ES" sz="2500" dirty="0">
                <a:solidFill>
                  <a:srgbClr val="000000"/>
                </a:solidFill>
              </a:rPr>
              <a:t>sumon@cse.iitb.ac.in</a:t>
            </a:r>
            <a:endParaRPr sz="2000" dirty="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15ADC-75F8-4A7D-9D8C-CF1E854E2A6D}"/>
              </a:ext>
            </a:extLst>
          </p:cNvPr>
          <p:cNvSpPr txBox="1"/>
          <p:nvPr/>
        </p:nvSpPr>
        <p:spPr>
          <a:xfrm>
            <a:off x="487523" y="5277539"/>
            <a:ext cx="7536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B7B7B7"/>
                </a:solidFill>
                <a:effectLst/>
                <a:latin typeface="Arial" panose="020B0604020202020204" pitchFamily="34" charset="0"/>
              </a:rPr>
              <a:t>Some of the figures are adapted and modified from the paper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So far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9FDA5F-879D-437D-8F27-16A385E85048}"/>
              </a:ext>
            </a:extLst>
          </p:cNvPr>
          <p:cNvSpPr/>
          <p:nvPr/>
        </p:nvSpPr>
        <p:spPr>
          <a:xfrm>
            <a:off x="541177" y="1474540"/>
            <a:ext cx="1978090" cy="1009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Belady’s</a:t>
            </a:r>
            <a:r>
              <a:rPr lang="en-US" sz="2000" dirty="0"/>
              <a:t> optimal policy</a:t>
            </a:r>
          </a:p>
          <a:p>
            <a:pPr algn="ctr"/>
            <a:r>
              <a:rPr lang="en-US" sz="2000" dirty="0"/>
              <a:t>(</a:t>
            </a:r>
            <a:r>
              <a:rPr lang="en-US" sz="2000" b="1" dirty="0"/>
              <a:t>MIN</a:t>
            </a:r>
            <a:r>
              <a:rPr lang="en-US" sz="2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37D1A-B15A-4A28-9558-45906CD743A4}"/>
              </a:ext>
            </a:extLst>
          </p:cNvPr>
          <p:cNvSpPr txBox="1"/>
          <p:nvPr/>
        </p:nvSpPr>
        <p:spPr>
          <a:xfrm>
            <a:off x="541177" y="2566626"/>
            <a:ext cx="197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Not optimal when prefetcher is 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8FE81-D1D8-4EAA-849D-CC97DE2D35CF}"/>
              </a:ext>
            </a:extLst>
          </p:cNvPr>
          <p:cNvSpPr/>
          <p:nvPr/>
        </p:nvSpPr>
        <p:spPr>
          <a:xfrm>
            <a:off x="3484984" y="1476873"/>
            <a:ext cx="2155372" cy="1007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DEMAND-MIN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DA33AC-92CE-43DA-9D4A-18DA7D404752}"/>
              </a:ext>
            </a:extLst>
          </p:cNvPr>
          <p:cNvSpPr/>
          <p:nvPr/>
        </p:nvSpPr>
        <p:spPr>
          <a:xfrm>
            <a:off x="6521961" y="1474540"/>
            <a:ext cx="2155372" cy="100751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FLEX-MIN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62C67-DCED-40F8-948C-8303927214B6}"/>
              </a:ext>
            </a:extLst>
          </p:cNvPr>
          <p:cNvSpPr txBox="1"/>
          <p:nvPr/>
        </p:nvSpPr>
        <p:spPr>
          <a:xfrm>
            <a:off x="3373016" y="2555653"/>
            <a:ext cx="261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Reduces demand miss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High memory traffic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D0416A4-6650-4304-84F3-B50A389EF68C}"/>
              </a:ext>
            </a:extLst>
          </p:cNvPr>
          <p:cNvSpPr/>
          <p:nvPr/>
        </p:nvSpPr>
        <p:spPr>
          <a:xfrm>
            <a:off x="2761862" y="1910746"/>
            <a:ext cx="475861" cy="33590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869F221-9756-466B-9AE5-1F492C4600F3}"/>
              </a:ext>
            </a:extLst>
          </p:cNvPr>
          <p:cNvSpPr/>
          <p:nvPr/>
        </p:nvSpPr>
        <p:spPr>
          <a:xfrm>
            <a:off x="5843228" y="1843099"/>
            <a:ext cx="475861" cy="33590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B30F0-9E72-4453-ADEE-0BC15AB15C7E}"/>
              </a:ext>
            </a:extLst>
          </p:cNvPr>
          <p:cNvCxnSpPr/>
          <p:nvPr/>
        </p:nvCxnSpPr>
        <p:spPr>
          <a:xfrm>
            <a:off x="311700" y="3224772"/>
            <a:ext cx="847307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88ED0CD-8292-4C78-9F0C-3B4601EEDB91}"/>
              </a:ext>
            </a:extLst>
          </p:cNvPr>
          <p:cNvSpPr/>
          <p:nvPr/>
        </p:nvSpPr>
        <p:spPr>
          <a:xfrm>
            <a:off x="6624735" y="2632374"/>
            <a:ext cx="1654778" cy="49111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Impractical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2E7617-39AB-4ED1-9BDA-5F42B60ADA99}"/>
              </a:ext>
            </a:extLst>
          </p:cNvPr>
          <p:cNvSpPr/>
          <p:nvPr/>
        </p:nvSpPr>
        <p:spPr>
          <a:xfrm>
            <a:off x="2761862" y="3942363"/>
            <a:ext cx="3961773" cy="85841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Practical solution</a:t>
            </a:r>
          </a:p>
        </p:txBody>
      </p:sp>
    </p:spTree>
    <p:extLst>
      <p:ext uri="{BB962C8B-B14F-4D97-AF65-F5344CB8AC3E}">
        <p14:creationId xmlns:p14="http://schemas.microsoft.com/office/powerpoint/2010/main" val="21353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State-of-the-art: Hawkeye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4FD6D-CFF6-42F5-B093-414E56555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9" t="24376" r="3409" b="37347"/>
          <a:stretch/>
        </p:blipFill>
        <p:spPr>
          <a:xfrm>
            <a:off x="311700" y="1810139"/>
            <a:ext cx="8520601" cy="19687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31F14AB-930D-45C3-A9C5-3B7EFF62368B}"/>
              </a:ext>
            </a:extLst>
          </p:cNvPr>
          <p:cNvSpPr/>
          <p:nvPr/>
        </p:nvSpPr>
        <p:spPr>
          <a:xfrm>
            <a:off x="457200" y="1810138"/>
            <a:ext cx="2995127" cy="2071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80B84-3E8F-4A88-B028-3B97780520CF}"/>
              </a:ext>
            </a:extLst>
          </p:cNvPr>
          <p:cNvSpPr txBox="1"/>
          <p:nvPr/>
        </p:nvSpPr>
        <p:spPr>
          <a:xfrm>
            <a:off x="643812" y="4105469"/>
            <a:ext cx="2715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Emulates </a:t>
            </a:r>
            <a:r>
              <a:rPr lang="en-US" sz="2000" dirty="0" err="1"/>
              <a:t>Belady’s</a:t>
            </a:r>
            <a:r>
              <a:rPr lang="en-US" sz="2000" dirty="0"/>
              <a:t> MIN policy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7ABB68-233F-42E9-9E4B-3F45FA56D250}"/>
              </a:ext>
            </a:extLst>
          </p:cNvPr>
          <p:cNvSpPr/>
          <p:nvPr/>
        </p:nvSpPr>
        <p:spPr>
          <a:xfrm>
            <a:off x="3147186" y="1821801"/>
            <a:ext cx="2995127" cy="2071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C448F6-724D-4672-8BB5-B12BDBF50A8A}"/>
              </a:ext>
            </a:extLst>
          </p:cNvPr>
          <p:cNvSpPr txBox="1"/>
          <p:nvPr/>
        </p:nvSpPr>
        <p:spPr>
          <a:xfrm>
            <a:off x="3452327" y="4105469"/>
            <a:ext cx="2715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Learns from </a:t>
            </a:r>
            <a:r>
              <a:rPr lang="en-US" sz="2000" dirty="0" err="1"/>
              <a:t>OPTgen’s</a:t>
            </a:r>
            <a:r>
              <a:rPr lang="en-US" sz="2000" dirty="0"/>
              <a:t> decisions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6E7EB3-565E-4A7F-9BD0-7AACE0BF5C93}"/>
              </a:ext>
            </a:extLst>
          </p:cNvPr>
          <p:cNvSpPr/>
          <p:nvPr/>
        </p:nvSpPr>
        <p:spPr>
          <a:xfrm>
            <a:off x="5837172" y="1810137"/>
            <a:ext cx="2995127" cy="2071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6" grpId="0"/>
      <p:bldP spid="18" grpId="0" animBg="1"/>
      <p:bldP spid="18" grpId="1" animBg="1"/>
      <p:bldP spid="19" grpId="0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Harmony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4FD6D-CFF6-42F5-B093-414E56555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9" t="24376" r="3409" b="37347"/>
          <a:stretch/>
        </p:blipFill>
        <p:spPr>
          <a:xfrm>
            <a:off x="311700" y="1873120"/>
            <a:ext cx="8520601" cy="1968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05B85E-E39C-401A-9B2E-D12F004B5674}"/>
              </a:ext>
            </a:extLst>
          </p:cNvPr>
          <p:cNvSpPr txBox="1"/>
          <p:nvPr/>
        </p:nvSpPr>
        <p:spPr>
          <a:xfrm>
            <a:off x="1464906" y="3051110"/>
            <a:ext cx="15208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FLEX-</a:t>
            </a:r>
            <a:r>
              <a:rPr lang="en-US" sz="1600" dirty="0" err="1"/>
              <a:t>MINgen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C2DB5-DEAD-4E07-92A5-5AB4D1F5283B}"/>
              </a:ext>
            </a:extLst>
          </p:cNvPr>
          <p:cNvSpPr txBox="1"/>
          <p:nvPr/>
        </p:nvSpPr>
        <p:spPr>
          <a:xfrm>
            <a:off x="3200400" y="3219062"/>
            <a:ext cx="587829" cy="2181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D57592-A7D2-4BED-9489-A364FCC781DC}"/>
              </a:ext>
            </a:extLst>
          </p:cNvPr>
          <p:cNvSpPr/>
          <p:nvPr/>
        </p:nvSpPr>
        <p:spPr>
          <a:xfrm>
            <a:off x="503853" y="2134370"/>
            <a:ext cx="2621902" cy="1821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585C8575-6AC9-4C8E-9DBD-F86045064FDA}"/>
              </a:ext>
            </a:extLst>
          </p:cNvPr>
          <p:cNvSpPr txBox="1"/>
          <p:nvPr/>
        </p:nvSpPr>
        <p:spPr>
          <a:xfrm>
            <a:off x="503853" y="4392954"/>
            <a:ext cx="7173277" cy="400110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Uses </a:t>
            </a:r>
            <a:r>
              <a:rPr lang="en-US" sz="2000" b="1" dirty="0">
                <a:solidFill>
                  <a:schemeClr val="tx1"/>
                </a:solidFill>
              </a:rPr>
              <a:t>FLEX-MIN</a:t>
            </a:r>
            <a:r>
              <a:rPr lang="en-US" sz="2000" dirty="0">
                <a:solidFill>
                  <a:schemeClr val="tx1"/>
                </a:solidFill>
              </a:rPr>
              <a:t> instead of MIN to train predictor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14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Evaluation methodology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2" name="Google Shape;46;p8">
            <a:extLst>
              <a:ext uri="{FF2B5EF4-FFF2-40B4-BE49-F238E27FC236}">
                <a16:creationId xmlns:a16="http://schemas.microsoft.com/office/drawing/2014/main" id="{98FA0E4A-7935-43A6-9CA0-9D623CFA2424}"/>
              </a:ext>
            </a:extLst>
          </p:cNvPr>
          <p:cNvSpPr txBox="1"/>
          <p:nvPr/>
        </p:nvSpPr>
        <p:spPr>
          <a:xfrm>
            <a:off x="311699" y="1304944"/>
            <a:ext cx="8701671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2705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dk1"/>
                </a:solidFill>
                <a:highlight>
                  <a:srgbClr val="FFFFFF"/>
                </a:highlight>
              </a:rPr>
              <a:t>Simulator: </a:t>
            </a:r>
            <a:r>
              <a:rPr lang="en-US" sz="2800" dirty="0" err="1">
                <a:solidFill>
                  <a:schemeClr val="dk1"/>
                </a:solidFill>
                <a:highlight>
                  <a:srgbClr val="FFFFFF"/>
                </a:highlight>
              </a:rPr>
              <a:t>Champsim</a:t>
            </a:r>
            <a:endParaRPr lang="en-US" sz="28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2705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dk1"/>
                </a:solidFill>
                <a:highlight>
                  <a:srgbClr val="FFFFFF"/>
                </a:highlight>
              </a:rPr>
              <a:t>Prefetchers:</a:t>
            </a:r>
          </a:p>
          <a:p>
            <a:pPr marL="914400" lvl="0" indent="-3444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dk1"/>
                </a:solidFill>
                <a:highlight>
                  <a:srgbClr val="FFFFFF"/>
                </a:highlight>
              </a:rPr>
              <a:t>L1D : next-line prefetcher</a:t>
            </a:r>
          </a:p>
          <a:p>
            <a:pPr marL="914400" lvl="0" indent="-3444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dk1"/>
                </a:solidFill>
                <a:highlight>
                  <a:srgbClr val="FFFFFF"/>
                </a:highlight>
              </a:rPr>
              <a:t>L2C: PC-based stride prefetcher</a:t>
            </a:r>
          </a:p>
          <a:p>
            <a:pPr marL="527050" lvl="0" indent="-457200">
              <a:buClr>
                <a:schemeClr val="dk1"/>
              </a:buClr>
              <a:buSzPts val="25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dk1"/>
                </a:solidFill>
                <a:highlight>
                  <a:srgbClr val="FFFFFF"/>
                </a:highlight>
              </a:rPr>
              <a:t>Workload: SPEC2006</a:t>
            </a:r>
          </a:p>
          <a:p>
            <a:pPr marL="914400" lvl="0" indent="-344488">
              <a:buClr>
                <a:schemeClr val="dk1"/>
              </a:buClr>
              <a:buSzPts val="25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dk1"/>
                </a:solidFill>
                <a:highlight>
                  <a:srgbClr val="FFFFFF"/>
                </a:highlight>
              </a:rPr>
              <a:t>4-core: 100 mix</a:t>
            </a:r>
          </a:p>
          <a:p>
            <a:pPr marL="914400" lvl="0" indent="-344488">
              <a:buClr>
                <a:schemeClr val="dk1"/>
              </a:buClr>
              <a:buSzPts val="25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dk1"/>
                </a:solidFill>
                <a:highlight>
                  <a:srgbClr val="FFFFFF"/>
                </a:highlight>
              </a:rPr>
              <a:t>8-core: 50 mix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endParaRPr lang="en-US" sz="28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sz="28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434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MIN vs DEMAND-MIN : MPKI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936C8-A6D7-40B2-94ED-12ECA295C344}"/>
              </a:ext>
            </a:extLst>
          </p:cNvPr>
          <p:cNvSpPr txBox="1"/>
          <p:nvPr/>
        </p:nvSpPr>
        <p:spPr>
          <a:xfrm>
            <a:off x="1226100" y="5015291"/>
            <a:ext cx="6247720" cy="46166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Takeaway: </a:t>
            </a:r>
            <a:r>
              <a:rPr lang="en-US" sz="2400" b="1" dirty="0"/>
              <a:t>Low MPKI </a:t>
            </a:r>
            <a:r>
              <a:rPr lang="en-US" sz="2400" dirty="0"/>
              <a:t>for DEMAND-MIN 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r>
              <a:rPr lang="en-US" sz="2400" dirty="0"/>
              <a:t> 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F60B4-DFFF-4EE7-8DA2-175BF0208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4" t="24739" r="19796" b="17574"/>
          <a:stretch/>
        </p:blipFill>
        <p:spPr>
          <a:xfrm>
            <a:off x="622950" y="1365529"/>
            <a:ext cx="7898100" cy="3608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D130B-A176-4F0E-A710-36B75F9544BB}"/>
              </a:ext>
            </a:extLst>
          </p:cNvPr>
          <p:cNvSpPr txBox="1"/>
          <p:nvPr/>
        </p:nvSpPr>
        <p:spPr>
          <a:xfrm>
            <a:off x="6820677" y="2450644"/>
            <a:ext cx="718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21.7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80D9A-2BFA-46C5-835B-CCA41D8C861F}"/>
              </a:ext>
            </a:extLst>
          </p:cNvPr>
          <p:cNvSpPr txBox="1"/>
          <p:nvPr/>
        </p:nvSpPr>
        <p:spPr>
          <a:xfrm>
            <a:off x="6820678" y="2142867"/>
            <a:ext cx="718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29.8</a:t>
            </a:r>
          </a:p>
        </p:txBody>
      </p:sp>
    </p:spTree>
    <p:extLst>
      <p:ext uri="{BB962C8B-B14F-4D97-AF65-F5344CB8AC3E}">
        <p14:creationId xmlns:p14="http://schemas.microsoft.com/office/powerpoint/2010/main" val="223509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BEA03-2CC8-4BD1-B0CA-F74635C63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" t="20748" r="3409" b="13946"/>
          <a:stretch/>
        </p:blipFill>
        <p:spPr>
          <a:xfrm>
            <a:off x="311700" y="1657665"/>
            <a:ext cx="8608366" cy="3359021"/>
          </a:xfrm>
          <a:prstGeom prst="rect">
            <a:avLst/>
          </a:prstGeom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MIN vs DEMAND-MIN : TPKI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936C8-A6D7-40B2-94ED-12ECA295C344}"/>
              </a:ext>
            </a:extLst>
          </p:cNvPr>
          <p:cNvSpPr txBox="1"/>
          <p:nvPr/>
        </p:nvSpPr>
        <p:spPr>
          <a:xfrm>
            <a:off x="1226100" y="5015291"/>
            <a:ext cx="6247720" cy="461665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Takeaway: </a:t>
            </a:r>
            <a:r>
              <a:rPr lang="en-US" sz="2400" b="1" dirty="0"/>
              <a:t>High TPKI </a:t>
            </a:r>
            <a:r>
              <a:rPr lang="en-US" sz="2400" dirty="0"/>
              <a:t>for DEMAND-MIN 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  <a:r>
              <a:rPr lang="en-US" sz="2400" dirty="0"/>
              <a:t> 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D130B-A176-4F0E-A710-36B75F9544BB}"/>
              </a:ext>
            </a:extLst>
          </p:cNvPr>
          <p:cNvSpPr txBox="1"/>
          <p:nvPr/>
        </p:nvSpPr>
        <p:spPr>
          <a:xfrm>
            <a:off x="7239437" y="2299199"/>
            <a:ext cx="718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79.4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80D9A-2BFA-46C5-835B-CCA41D8C861F}"/>
              </a:ext>
            </a:extLst>
          </p:cNvPr>
          <p:cNvSpPr txBox="1"/>
          <p:nvPr/>
        </p:nvSpPr>
        <p:spPr>
          <a:xfrm>
            <a:off x="7239438" y="2874813"/>
            <a:ext cx="718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45.4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5D59-9808-4178-93BD-B7BAD6FCDC30}"/>
              </a:ext>
            </a:extLst>
          </p:cNvPr>
          <p:cNvSpPr txBox="1"/>
          <p:nvPr/>
        </p:nvSpPr>
        <p:spPr>
          <a:xfrm>
            <a:off x="1226100" y="1319111"/>
            <a:ext cx="4103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*Traffic : demand and prefetch misses</a:t>
            </a:r>
          </a:p>
        </p:txBody>
      </p:sp>
    </p:spTree>
    <p:extLst>
      <p:ext uri="{BB962C8B-B14F-4D97-AF65-F5344CB8AC3E}">
        <p14:creationId xmlns:p14="http://schemas.microsoft.com/office/powerpoint/2010/main" val="379758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FE6889-13AB-4FC5-B696-465D17EF6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4" t="22744" r="12347" b="14853"/>
          <a:stretch/>
        </p:blipFill>
        <p:spPr>
          <a:xfrm>
            <a:off x="932727" y="1262295"/>
            <a:ext cx="7278543" cy="3551515"/>
          </a:xfrm>
          <a:prstGeom prst="rect">
            <a:avLst/>
          </a:prstGeom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FLEX-MIN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936C8-A6D7-40B2-94ED-12ECA295C344}"/>
              </a:ext>
            </a:extLst>
          </p:cNvPr>
          <p:cNvSpPr txBox="1"/>
          <p:nvPr/>
        </p:nvSpPr>
        <p:spPr>
          <a:xfrm>
            <a:off x="1021701" y="4813810"/>
            <a:ext cx="7100596" cy="830997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Takeaway: </a:t>
            </a:r>
            <a:r>
              <a:rPr lang="en-US" sz="2400" b="1" dirty="0"/>
              <a:t>FLEX-MIN </a:t>
            </a:r>
            <a:r>
              <a:rPr lang="en-US" sz="2400" dirty="0"/>
              <a:t>achieves </a:t>
            </a:r>
            <a:r>
              <a:rPr lang="en-US" sz="2400" b="1" dirty="0"/>
              <a:t>good tradeoff </a:t>
            </a:r>
            <a:r>
              <a:rPr lang="en-US" sz="2400" dirty="0"/>
              <a:t>b/w MIN &amp; DEMAND-MIN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B8324-C5D0-40DD-849F-62490F7DDF96}"/>
              </a:ext>
            </a:extLst>
          </p:cNvPr>
          <p:cNvSpPr/>
          <p:nvPr/>
        </p:nvSpPr>
        <p:spPr>
          <a:xfrm>
            <a:off x="5840826" y="1946594"/>
            <a:ext cx="1439205" cy="2726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86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Performance improvement: Harmony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936C8-A6D7-40B2-94ED-12ECA295C344}"/>
              </a:ext>
            </a:extLst>
          </p:cNvPr>
          <p:cNvSpPr txBox="1"/>
          <p:nvPr/>
        </p:nvSpPr>
        <p:spPr>
          <a:xfrm>
            <a:off x="454429" y="4407670"/>
            <a:ext cx="8235141" cy="830997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Performance improvement with Harmony </a:t>
            </a:r>
            <a:r>
              <a:rPr lang="en-US" sz="2400" b="1" dirty="0"/>
              <a:t>4-core</a:t>
            </a:r>
            <a:r>
              <a:rPr lang="en-US" sz="2400" dirty="0"/>
              <a:t> : 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7.7 %</a:t>
            </a:r>
          </a:p>
          <a:p>
            <a:r>
              <a:rPr lang="en-US" sz="2400" b="1" dirty="0"/>
              <a:t>                                                                   8-core</a:t>
            </a:r>
            <a:r>
              <a:rPr lang="en-US" sz="2400" dirty="0"/>
              <a:t> : 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9.4 %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E6871-282B-42A8-ADA0-3E44EB31B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1" t="23107" r="3409" b="25919"/>
          <a:stretch/>
        </p:blipFill>
        <p:spPr>
          <a:xfrm>
            <a:off x="0" y="1481234"/>
            <a:ext cx="9076432" cy="2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8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C91C1-7EAE-4A1D-B4E7-89F9962EF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7" t="34535" r="42552" b="10136"/>
          <a:stretch/>
        </p:blipFill>
        <p:spPr>
          <a:xfrm>
            <a:off x="2034073" y="1341911"/>
            <a:ext cx="5038531" cy="3370072"/>
          </a:xfrm>
          <a:prstGeom prst="rect">
            <a:avLst/>
          </a:prstGeom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Performance improvement: Harmony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936C8-A6D7-40B2-94ED-12ECA295C344}"/>
              </a:ext>
            </a:extLst>
          </p:cNvPr>
          <p:cNvSpPr txBox="1"/>
          <p:nvPr/>
        </p:nvSpPr>
        <p:spPr>
          <a:xfrm>
            <a:off x="549188" y="4711983"/>
            <a:ext cx="8008299" cy="830997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speedup for </a:t>
            </a:r>
            <a:r>
              <a:rPr lang="en-US" sz="2400" b="1" dirty="0"/>
              <a:t>more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FLEX-MIN</a:t>
            </a:r>
            <a:r>
              <a:rPr lang="en-US" sz="2400" dirty="0"/>
              <a:t> good trade-off: hit-rate and memory traffic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057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Conclusion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6" name="Google Shape;46;p8"/>
          <p:cNvSpPr txBox="1"/>
          <p:nvPr/>
        </p:nvSpPr>
        <p:spPr>
          <a:xfrm>
            <a:off x="311699" y="1304944"/>
            <a:ext cx="8701671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800" b="1" dirty="0" err="1">
                <a:solidFill>
                  <a:schemeClr val="dk1"/>
                </a:solidFill>
                <a:highlight>
                  <a:srgbClr val="FFFFFF"/>
                </a:highlight>
              </a:rPr>
              <a:t>Belady’s</a:t>
            </a:r>
            <a:r>
              <a:rPr lang="en-US" sz="2800" b="1" dirty="0">
                <a:solidFill>
                  <a:schemeClr val="dk1"/>
                </a:solidFill>
                <a:highlight>
                  <a:srgbClr val="FFFFFF"/>
                </a:highlight>
              </a:rPr>
              <a:t> optimal policy</a:t>
            </a:r>
            <a:r>
              <a:rPr lang="en-US" sz="2800" dirty="0">
                <a:solidFill>
                  <a:schemeClr val="dk1"/>
                </a:solidFill>
                <a:highlight>
                  <a:srgbClr val="FFFFFF"/>
                </a:highlight>
              </a:rPr>
              <a:t> not optimal with prefetcher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800" b="1" dirty="0">
                <a:solidFill>
                  <a:schemeClr val="dk1"/>
                </a:solidFill>
                <a:highlight>
                  <a:srgbClr val="FFFFFF"/>
                </a:highlight>
              </a:rPr>
              <a:t>DEMAND-MIN</a:t>
            </a:r>
            <a:r>
              <a:rPr lang="en-US" sz="2800" dirty="0">
                <a:solidFill>
                  <a:schemeClr val="dk1"/>
                </a:solidFill>
                <a:highlight>
                  <a:srgbClr val="FFFFFF"/>
                </a:highlight>
              </a:rPr>
              <a:t> optimal with prefetcher but high memory traffic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800" b="1" dirty="0">
                <a:solidFill>
                  <a:schemeClr val="dk1"/>
                </a:solidFill>
                <a:highlight>
                  <a:srgbClr val="FFFFFF"/>
                </a:highlight>
              </a:rPr>
              <a:t>FLEX-MIN</a:t>
            </a:r>
            <a:r>
              <a:rPr lang="en-US" sz="2800" dirty="0">
                <a:solidFill>
                  <a:schemeClr val="dk1"/>
                </a:solidFill>
                <a:highlight>
                  <a:srgbClr val="FFFFFF"/>
                </a:highlight>
              </a:rPr>
              <a:t> good trade-off between MIN and DEMAND-MIN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800" b="1" dirty="0">
                <a:solidFill>
                  <a:schemeClr val="dk1"/>
                </a:solidFill>
                <a:highlight>
                  <a:srgbClr val="FFFFFF"/>
                </a:highlight>
              </a:rPr>
              <a:t>Harmony</a:t>
            </a:r>
            <a:r>
              <a:rPr lang="en-US" sz="2800" dirty="0">
                <a:solidFill>
                  <a:schemeClr val="dk1"/>
                </a:solidFill>
                <a:highlight>
                  <a:srgbClr val="FFFFFF"/>
                </a:highlight>
              </a:rPr>
              <a:t> modifies Hawkeye to use FLEX-MIN instead of MIN</a:t>
            </a: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lang="en-US" sz="28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sz="28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00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10K-feet view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9FDA5F-879D-437D-8F27-16A385E85048}"/>
              </a:ext>
            </a:extLst>
          </p:cNvPr>
          <p:cNvSpPr/>
          <p:nvPr/>
        </p:nvSpPr>
        <p:spPr>
          <a:xfrm>
            <a:off x="541177" y="1474540"/>
            <a:ext cx="1978090" cy="1009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Belady’s</a:t>
            </a:r>
            <a:r>
              <a:rPr lang="en-US" sz="2000" dirty="0"/>
              <a:t> optimal policy</a:t>
            </a:r>
          </a:p>
          <a:p>
            <a:pPr algn="ctr"/>
            <a:r>
              <a:rPr lang="en-US" sz="2000" dirty="0"/>
              <a:t>(</a:t>
            </a:r>
            <a:r>
              <a:rPr lang="en-US" sz="2000" b="1" dirty="0"/>
              <a:t>MIN</a:t>
            </a:r>
            <a:r>
              <a:rPr lang="en-US" sz="2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37D1A-B15A-4A28-9558-45906CD743A4}"/>
              </a:ext>
            </a:extLst>
          </p:cNvPr>
          <p:cNvSpPr txBox="1"/>
          <p:nvPr/>
        </p:nvSpPr>
        <p:spPr>
          <a:xfrm>
            <a:off x="541177" y="2566626"/>
            <a:ext cx="197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Not optimal when prefetcher is 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8FE81-D1D8-4EAA-849D-CC97DE2D35CF}"/>
              </a:ext>
            </a:extLst>
          </p:cNvPr>
          <p:cNvSpPr/>
          <p:nvPr/>
        </p:nvSpPr>
        <p:spPr>
          <a:xfrm>
            <a:off x="3484984" y="1476873"/>
            <a:ext cx="2155372" cy="1007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DEMAND-MIN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DA33AC-92CE-43DA-9D4A-18DA7D404752}"/>
              </a:ext>
            </a:extLst>
          </p:cNvPr>
          <p:cNvSpPr/>
          <p:nvPr/>
        </p:nvSpPr>
        <p:spPr>
          <a:xfrm>
            <a:off x="6521961" y="1474540"/>
            <a:ext cx="2155372" cy="100751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FLEX-MIN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62C67-DCED-40F8-948C-8303927214B6}"/>
              </a:ext>
            </a:extLst>
          </p:cNvPr>
          <p:cNvSpPr txBox="1"/>
          <p:nvPr/>
        </p:nvSpPr>
        <p:spPr>
          <a:xfrm>
            <a:off x="3373016" y="2555653"/>
            <a:ext cx="261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Reduces demand miss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High memory traffic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D0416A4-6650-4304-84F3-B50A389EF68C}"/>
              </a:ext>
            </a:extLst>
          </p:cNvPr>
          <p:cNvSpPr/>
          <p:nvPr/>
        </p:nvSpPr>
        <p:spPr>
          <a:xfrm>
            <a:off x="2761862" y="1910746"/>
            <a:ext cx="475861" cy="33590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869F221-9756-466B-9AE5-1F492C4600F3}"/>
              </a:ext>
            </a:extLst>
          </p:cNvPr>
          <p:cNvSpPr/>
          <p:nvPr/>
        </p:nvSpPr>
        <p:spPr>
          <a:xfrm>
            <a:off x="5843228" y="1843099"/>
            <a:ext cx="475861" cy="33590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FB30F0-9E72-4453-ADEE-0BC15AB15C7E}"/>
              </a:ext>
            </a:extLst>
          </p:cNvPr>
          <p:cNvCxnSpPr/>
          <p:nvPr/>
        </p:nvCxnSpPr>
        <p:spPr>
          <a:xfrm>
            <a:off x="311700" y="3224772"/>
            <a:ext cx="847307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A795F11-7533-4772-B82F-01368BE9115B}"/>
              </a:ext>
            </a:extLst>
          </p:cNvPr>
          <p:cNvSpPr/>
          <p:nvPr/>
        </p:nvSpPr>
        <p:spPr>
          <a:xfrm>
            <a:off x="1040365" y="3483840"/>
            <a:ext cx="1548882" cy="9517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Hawkeye</a:t>
            </a:r>
            <a:r>
              <a:rPr lang="en-US" sz="2000" baseline="30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BC96E-BF92-4916-BD13-EDB799731C04}"/>
              </a:ext>
            </a:extLst>
          </p:cNvPr>
          <p:cNvSpPr txBox="1"/>
          <p:nvPr/>
        </p:nvSpPr>
        <p:spPr>
          <a:xfrm>
            <a:off x="487523" y="5277539"/>
            <a:ext cx="81898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[1] Jain, Akanksha, and Calvin Lin. "Back to the future: Leveraging </a:t>
            </a:r>
            <a:r>
              <a:rPr lang="en-US" sz="1100" b="0" u="none" strike="noStrike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Belady's</a:t>
            </a:r>
            <a:r>
              <a:rPr lang="en-US" sz="1100" b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algorithm for improved cache replacement." In 2016 ACM/IEEE 43rd Annual International Symposium on Computer Architecture (ISCA), pp. 78-89. IEEE, 2016.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3F7862-C7BF-450F-B485-96F57213A354}"/>
              </a:ext>
            </a:extLst>
          </p:cNvPr>
          <p:cNvSpPr/>
          <p:nvPr/>
        </p:nvSpPr>
        <p:spPr>
          <a:xfrm>
            <a:off x="1324950" y="4743892"/>
            <a:ext cx="979714" cy="3626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EDF600-AF5C-41B0-8D9A-7A8DD7B35182}"/>
              </a:ext>
            </a:extLst>
          </p:cNvPr>
          <p:cNvCxnSpPr>
            <a:stCxn id="16" idx="0"/>
            <a:endCxn id="13" idx="2"/>
          </p:cNvCxnSpPr>
          <p:nvPr/>
        </p:nvCxnSpPr>
        <p:spPr>
          <a:xfrm flipH="1" flipV="1">
            <a:off x="1814806" y="4435562"/>
            <a:ext cx="1" cy="308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03A7A0-EDBB-4305-A51A-DED3FAFF7CE6}"/>
              </a:ext>
            </a:extLst>
          </p:cNvPr>
          <p:cNvSpPr/>
          <p:nvPr/>
        </p:nvSpPr>
        <p:spPr>
          <a:xfrm>
            <a:off x="4669903" y="3456992"/>
            <a:ext cx="1548882" cy="9517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Hawkeye*</a:t>
            </a:r>
            <a:endParaRPr lang="en-US" sz="2000" baseline="30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E7906-7EE2-4500-805A-E1D09E6E6E37}"/>
              </a:ext>
            </a:extLst>
          </p:cNvPr>
          <p:cNvSpPr/>
          <p:nvPr/>
        </p:nvSpPr>
        <p:spPr>
          <a:xfrm>
            <a:off x="4536942" y="4711776"/>
            <a:ext cx="1814804" cy="4167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FLEX-MIN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718F3B-F3BD-4B11-BD41-FE3EAA2F6CE2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5444344" y="4408714"/>
            <a:ext cx="0" cy="303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8EEA4B5-C777-4852-97DE-E6B6C768663A}"/>
              </a:ext>
            </a:extLst>
          </p:cNvPr>
          <p:cNvSpPr/>
          <p:nvPr/>
        </p:nvSpPr>
        <p:spPr>
          <a:xfrm>
            <a:off x="3088399" y="3844206"/>
            <a:ext cx="1082351" cy="33590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88ED0CD-8292-4C78-9F0C-3B4601EEDB91}"/>
              </a:ext>
            </a:extLst>
          </p:cNvPr>
          <p:cNvSpPr/>
          <p:nvPr/>
        </p:nvSpPr>
        <p:spPr>
          <a:xfrm>
            <a:off x="6624735" y="2632374"/>
            <a:ext cx="1654778" cy="49111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Impractical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20E75E81-D5AF-4323-83E6-C4B3D924CBE2}"/>
              </a:ext>
            </a:extLst>
          </p:cNvPr>
          <p:cNvSpPr/>
          <p:nvPr/>
        </p:nvSpPr>
        <p:spPr>
          <a:xfrm>
            <a:off x="6459047" y="3483840"/>
            <a:ext cx="277723" cy="169241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EEAD15-BC25-4613-8675-7887BB0C6A50}"/>
              </a:ext>
            </a:extLst>
          </p:cNvPr>
          <p:cNvSpPr/>
          <p:nvPr/>
        </p:nvSpPr>
        <p:spPr>
          <a:xfrm>
            <a:off x="6883246" y="3948628"/>
            <a:ext cx="1840468" cy="74119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Harmony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41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 animBg="1"/>
      <p:bldP spid="10" grpId="0" animBg="1"/>
      <p:bldP spid="14" grpId="0" animBg="1"/>
      <p:bldP spid="13" grpId="0" animBg="1"/>
      <p:bldP spid="19" grpId="0"/>
      <p:bldP spid="16" grpId="0" animBg="1"/>
      <p:bldP spid="24" grpId="0" animBg="1"/>
      <p:bldP spid="25" grpId="0" animBg="1"/>
      <p:bldP spid="30" grpId="0" animBg="1"/>
      <p:bldP spid="35" grpId="0" animBg="1"/>
      <p:bldP spid="37" grpId="0" animBg="1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ctrTitle" idx="2"/>
          </p:nvPr>
        </p:nvSpPr>
        <p:spPr>
          <a:xfrm>
            <a:off x="311700" y="470639"/>
            <a:ext cx="85206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400" dirty="0"/>
              <a:t>Thank You</a:t>
            </a:r>
            <a:br>
              <a:rPr lang="en-US" sz="3500" b="1" dirty="0"/>
            </a:b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247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Limitation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6" name="Google Shape;46;p8"/>
          <p:cNvSpPr txBox="1"/>
          <p:nvPr/>
        </p:nvSpPr>
        <p:spPr>
          <a:xfrm>
            <a:off x="311699" y="1304944"/>
            <a:ext cx="8701671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Does not target </a:t>
            </a:r>
            <a:r>
              <a:rPr lang="en-US" sz="3200" b="1" dirty="0">
                <a:solidFill>
                  <a:schemeClr val="dk1"/>
                </a:solidFill>
                <a:highlight>
                  <a:srgbClr val="FFFFFF"/>
                </a:highlight>
              </a:rPr>
              <a:t>inaccurate</a:t>
            </a:r>
            <a:r>
              <a:rPr lang="en-US" sz="3200" dirty="0">
                <a:solidFill>
                  <a:schemeClr val="dk1"/>
                </a:solidFill>
                <a:highlight>
                  <a:srgbClr val="FFFFFF"/>
                </a:highlight>
              </a:rPr>
              <a:t> prefetches</a:t>
            </a:r>
            <a:endParaRPr sz="3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064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E049DC-060E-4251-937E-01B96E45D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5" t="26010" r="42041" b="15759"/>
          <a:stretch/>
        </p:blipFill>
        <p:spPr>
          <a:xfrm>
            <a:off x="0" y="1525058"/>
            <a:ext cx="4260300" cy="2995127"/>
          </a:xfrm>
          <a:prstGeom prst="rect">
            <a:avLst/>
          </a:prstGeom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MIN not optimal for prefetches?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3BCD-4C79-4426-9C8D-54EC2F8ADB89}"/>
              </a:ext>
            </a:extLst>
          </p:cNvPr>
          <p:cNvSpPr txBox="1"/>
          <p:nvPr/>
        </p:nvSpPr>
        <p:spPr>
          <a:xfrm>
            <a:off x="447870" y="1292874"/>
            <a:ext cx="838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MIN</a:t>
            </a:r>
            <a:r>
              <a:rPr lang="en-US" sz="2400" dirty="0"/>
              <a:t>: evict cache line that will be </a:t>
            </a:r>
            <a:r>
              <a:rPr lang="en-US" sz="2400" b="1" dirty="0"/>
              <a:t>reused furthest in future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B29032-F799-484E-ABA2-CD5E5B6ED48E}"/>
              </a:ext>
            </a:extLst>
          </p:cNvPr>
          <p:cNvSpPr/>
          <p:nvPr/>
        </p:nvSpPr>
        <p:spPr>
          <a:xfrm>
            <a:off x="1405134" y="2446134"/>
            <a:ext cx="2780521" cy="475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0ECF4-011D-4059-B207-11FC6E4C6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8" t="24269" r="38980" b="25012"/>
          <a:stretch/>
        </p:blipFill>
        <p:spPr>
          <a:xfrm>
            <a:off x="4416885" y="1836491"/>
            <a:ext cx="4627984" cy="26087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85675F-AE68-491B-BF10-586C4DDCF35A}"/>
              </a:ext>
            </a:extLst>
          </p:cNvPr>
          <p:cNvSpPr/>
          <p:nvPr/>
        </p:nvSpPr>
        <p:spPr>
          <a:xfrm>
            <a:off x="1405133" y="2849669"/>
            <a:ext cx="815553" cy="811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D34926-937F-4CA5-811A-4F43A56BDDDA}"/>
              </a:ext>
            </a:extLst>
          </p:cNvPr>
          <p:cNvCxnSpPr>
            <a:cxnSpLocks/>
          </p:cNvCxnSpPr>
          <p:nvPr/>
        </p:nvCxnSpPr>
        <p:spPr>
          <a:xfrm flipV="1">
            <a:off x="3812432" y="2684065"/>
            <a:ext cx="0" cy="73943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9149B59-0EFE-491C-9AA9-99C2C958683E}"/>
              </a:ext>
            </a:extLst>
          </p:cNvPr>
          <p:cNvSpPr/>
          <p:nvPr/>
        </p:nvSpPr>
        <p:spPr>
          <a:xfrm>
            <a:off x="5876249" y="2851600"/>
            <a:ext cx="815553" cy="811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A60836-2F85-4804-8E59-78699BE4EC18}"/>
              </a:ext>
            </a:extLst>
          </p:cNvPr>
          <p:cNvCxnSpPr>
            <a:cxnSpLocks/>
          </p:cNvCxnSpPr>
          <p:nvPr/>
        </p:nvCxnSpPr>
        <p:spPr>
          <a:xfrm flipV="1">
            <a:off x="2587351" y="3255550"/>
            <a:ext cx="0" cy="46186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00BA5D-29A5-4053-B60F-961D5AFD60F0}"/>
              </a:ext>
            </a:extLst>
          </p:cNvPr>
          <p:cNvCxnSpPr>
            <a:cxnSpLocks/>
          </p:cNvCxnSpPr>
          <p:nvPr/>
        </p:nvCxnSpPr>
        <p:spPr>
          <a:xfrm flipV="1">
            <a:off x="7078486" y="3209674"/>
            <a:ext cx="0" cy="46186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A9062C9-2174-4BA8-85BB-E9058A853070}"/>
              </a:ext>
            </a:extLst>
          </p:cNvPr>
          <p:cNvSpPr txBox="1"/>
          <p:nvPr/>
        </p:nvSpPr>
        <p:spPr>
          <a:xfrm flipH="1">
            <a:off x="1457135" y="4463459"/>
            <a:ext cx="23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 demand misses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BD5776-42CB-4A1D-A7CB-09F7E209DA3C}"/>
              </a:ext>
            </a:extLst>
          </p:cNvPr>
          <p:cNvSpPr txBox="1"/>
          <p:nvPr/>
        </p:nvSpPr>
        <p:spPr>
          <a:xfrm flipH="1">
            <a:off x="4883702" y="4463459"/>
            <a:ext cx="394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1 demand miss </a:t>
            </a:r>
            <a:r>
              <a:rPr lang="en-US" sz="2000" dirty="0"/>
              <a:t>+ </a:t>
            </a:r>
            <a:r>
              <a:rPr lang="en-US" sz="2000" dirty="0">
                <a:solidFill>
                  <a:srgbClr val="FF0000"/>
                </a:solidFill>
              </a:rPr>
              <a:t>1 prefetch miss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74A6D9AA-4040-43F8-9F68-81426B1B381C}"/>
              </a:ext>
            </a:extLst>
          </p:cNvPr>
          <p:cNvSpPr txBox="1"/>
          <p:nvPr/>
        </p:nvSpPr>
        <p:spPr>
          <a:xfrm>
            <a:off x="264178" y="5039575"/>
            <a:ext cx="8520600" cy="400110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2000" b="1" dirty="0"/>
              <a:t>Reason: </a:t>
            </a:r>
            <a:r>
              <a:rPr lang="en-US" sz="2000" dirty="0"/>
              <a:t>MIN does not differentiate between </a:t>
            </a:r>
            <a:r>
              <a:rPr lang="en-US" sz="2000" b="1" dirty="0"/>
              <a:t>prefetch</a:t>
            </a:r>
            <a:r>
              <a:rPr lang="en-US" sz="2000" dirty="0"/>
              <a:t> </a:t>
            </a:r>
            <a:r>
              <a:rPr lang="en-US" sz="2000" b="1" dirty="0"/>
              <a:t>&amp; demand </a:t>
            </a:r>
            <a:r>
              <a:rPr lang="en-US" sz="2000" dirty="0"/>
              <a:t>access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  <p:bldP spid="11" grpId="0" animBg="1"/>
      <p:bldP spid="11" grpId="1" animBg="1"/>
      <p:bldP spid="16" grpId="0" animBg="1"/>
      <p:bldP spid="16" grpId="1" animBg="1"/>
      <p:bldP spid="25" grpId="0"/>
      <p:bldP spid="29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MIN: Opportunity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337E6-D599-41BF-BD5D-DB3BC9F44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35" t="31632" r="10510" b="19387"/>
          <a:stretch/>
        </p:blipFill>
        <p:spPr>
          <a:xfrm>
            <a:off x="1245636" y="1597867"/>
            <a:ext cx="6652727" cy="2519265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57988DCC-95C0-4A71-B6E3-8F95EBDF7F32}"/>
              </a:ext>
            </a:extLst>
          </p:cNvPr>
          <p:cNvSpPr txBox="1"/>
          <p:nvPr/>
        </p:nvSpPr>
        <p:spPr>
          <a:xfrm>
            <a:off x="1607555" y="4297681"/>
            <a:ext cx="5928888" cy="830997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Opportunity window: </a:t>
            </a:r>
            <a:r>
              <a:rPr lang="en-US" sz="2400" b="1" dirty="0"/>
              <a:t>D-P interval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(D: Demand, P: Prefetch)</a:t>
            </a:r>
          </a:p>
        </p:txBody>
      </p:sp>
    </p:spTree>
    <p:extLst>
      <p:ext uri="{BB962C8B-B14F-4D97-AF65-F5344CB8AC3E}">
        <p14:creationId xmlns:p14="http://schemas.microsoft.com/office/powerpoint/2010/main" val="74258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DEMAND-MIN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3BCD-4C79-4426-9C8D-54EC2F8ADB89}"/>
              </a:ext>
            </a:extLst>
          </p:cNvPr>
          <p:cNvSpPr txBox="1"/>
          <p:nvPr/>
        </p:nvSpPr>
        <p:spPr>
          <a:xfrm>
            <a:off x="639215" y="1494031"/>
            <a:ext cx="7865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Evict line </a:t>
            </a:r>
            <a:r>
              <a:rPr lang="en-US" sz="3200" b="1" dirty="0"/>
              <a:t>prefetched</a:t>
            </a:r>
            <a:r>
              <a:rPr lang="en-US" sz="3200" dirty="0"/>
              <a:t> furthest in the future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AEE44-6322-483E-973C-10C34D6CC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9" t="26009" r="24898" b="30272"/>
          <a:stretch/>
        </p:blipFill>
        <p:spPr>
          <a:xfrm>
            <a:off x="4773792" y="2196176"/>
            <a:ext cx="3931670" cy="1440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05E225-FFFA-419B-97EF-C9E5BED177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92" t="24376" r="17857" b="29909"/>
          <a:stretch/>
        </p:blipFill>
        <p:spPr>
          <a:xfrm>
            <a:off x="535329" y="2133147"/>
            <a:ext cx="3834881" cy="1576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C6AD6-4C19-4258-983C-2D5360A4BB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26" t="26735" r="21021" b="32086"/>
          <a:stretch/>
        </p:blipFill>
        <p:spPr>
          <a:xfrm>
            <a:off x="2268189" y="4033815"/>
            <a:ext cx="3235914" cy="1423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3445E6-8D30-45F8-849B-EBC9035CE25F}"/>
              </a:ext>
            </a:extLst>
          </p:cNvPr>
          <p:cNvSpPr txBox="1"/>
          <p:nvPr/>
        </p:nvSpPr>
        <p:spPr>
          <a:xfrm>
            <a:off x="1362269" y="3642259"/>
            <a:ext cx="231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Prefetch-friendly 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1977F9-9262-4F10-9821-4D15C9877F7D}"/>
              </a:ext>
            </a:extLst>
          </p:cNvPr>
          <p:cNvSpPr txBox="1"/>
          <p:nvPr/>
        </p:nvSpPr>
        <p:spPr>
          <a:xfrm>
            <a:off x="5994013" y="3568030"/>
            <a:ext cx="211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Shadowed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9A99E-1C8E-495F-9CF8-527B62D46178}"/>
              </a:ext>
            </a:extLst>
          </p:cNvPr>
          <p:cNvSpPr txBox="1"/>
          <p:nvPr/>
        </p:nvSpPr>
        <p:spPr>
          <a:xfrm>
            <a:off x="2977260" y="5326095"/>
            <a:ext cx="1238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Dead Line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F4ED85-A85B-4720-9F3E-6C8E67169099}"/>
              </a:ext>
            </a:extLst>
          </p:cNvPr>
          <p:cNvSpPr/>
          <p:nvPr/>
        </p:nvSpPr>
        <p:spPr>
          <a:xfrm>
            <a:off x="5504103" y="4085503"/>
            <a:ext cx="3280675" cy="142355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Increases prefetches ~ memory traffic</a:t>
            </a:r>
          </a:p>
        </p:txBody>
      </p:sp>
    </p:spTree>
    <p:extLst>
      <p:ext uri="{BB962C8B-B14F-4D97-AF65-F5344CB8AC3E}">
        <p14:creationId xmlns:p14="http://schemas.microsoft.com/office/powerpoint/2010/main" val="136206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4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DEMAND-MIN: high memory traffic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23543E-DED5-407C-9D41-9B0FC074C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59" t="16258" r="14185" b="9410"/>
          <a:stretch/>
        </p:blipFill>
        <p:spPr>
          <a:xfrm>
            <a:off x="1595387" y="1255179"/>
            <a:ext cx="5738476" cy="3583377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2CB4647E-A38A-4EE6-9503-D4EE09BD4231}"/>
              </a:ext>
            </a:extLst>
          </p:cNvPr>
          <p:cNvSpPr txBox="1"/>
          <p:nvPr/>
        </p:nvSpPr>
        <p:spPr>
          <a:xfrm>
            <a:off x="985361" y="4910172"/>
            <a:ext cx="7173277" cy="707886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DEMAND-MIN suffers from </a:t>
            </a:r>
            <a:r>
              <a:rPr lang="en-US" sz="2000" b="1" dirty="0">
                <a:solidFill>
                  <a:schemeClr val="tx1"/>
                </a:solidFill>
              </a:rPr>
              <a:t>high memory 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Memory traffic </a:t>
            </a:r>
            <a:r>
              <a:rPr lang="en-US" sz="2000" b="1" dirty="0">
                <a:solidFill>
                  <a:schemeClr val="tx1"/>
                </a:solidFill>
              </a:rPr>
              <a:t>varies in different benchmarks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CEFBBD-93BE-43A1-B26E-BD42C0127AE4}"/>
              </a:ext>
            </a:extLst>
          </p:cNvPr>
          <p:cNvSpPr/>
          <p:nvPr/>
        </p:nvSpPr>
        <p:spPr>
          <a:xfrm>
            <a:off x="4730620" y="2603241"/>
            <a:ext cx="1511559" cy="541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5A270F-3DAE-439A-ADE6-FE03878F6FF4}"/>
              </a:ext>
            </a:extLst>
          </p:cNvPr>
          <p:cNvSpPr/>
          <p:nvPr/>
        </p:nvSpPr>
        <p:spPr>
          <a:xfrm>
            <a:off x="6484776" y="2407299"/>
            <a:ext cx="737118" cy="2052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FLEX-MIN: protected lines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2CB4647E-A38A-4EE6-9503-D4EE09BD4231}"/>
              </a:ext>
            </a:extLst>
          </p:cNvPr>
          <p:cNvSpPr txBox="1"/>
          <p:nvPr/>
        </p:nvSpPr>
        <p:spPr>
          <a:xfrm>
            <a:off x="985360" y="4410456"/>
            <a:ext cx="7173277" cy="1015663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Do not evict </a:t>
            </a:r>
            <a:r>
              <a:rPr lang="en-US" sz="2000" dirty="0">
                <a:solidFill>
                  <a:schemeClr val="tx1"/>
                </a:solidFill>
              </a:rPr>
              <a:t>lines with </a:t>
            </a:r>
            <a:r>
              <a:rPr lang="en-US" sz="2000" b="1" dirty="0">
                <a:solidFill>
                  <a:schemeClr val="tx1"/>
                </a:solidFill>
              </a:rPr>
              <a:t>short</a:t>
            </a:r>
            <a:r>
              <a:rPr lang="en-US" sz="2000" dirty="0">
                <a:solidFill>
                  <a:schemeClr val="tx1"/>
                </a:solidFill>
              </a:rPr>
              <a:t> *-P intervals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Protected Lines: </a:t>
            </a:r>
            <a:r>
              <a:rPr lang="en-US" sz="2000" dirty="0">
                <a:solidFill>
                  <a:schemeClr val="tx1"/>
                </a:solidFill>
              </a:rPr>
              <a:t>lines belonging to *-P intervals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</a:rPr>
              <a:t>                                  interval length  &gt; threshold*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E0D9E-BF89-4B45-9BBB-57712C3BF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9" t="28730" r="52041" b="46236"/>
          <a:stretch/>
        </p:blipFill>
        <p:spPr>
          <a:xfrm>
            <a:off x="587827" y="1693429"/>
            <a:ext cx="3797560" cy="1287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0918A-DAEF-42C4-BFBE-CFF81303F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2" t="28840" r="4388" b="46126"/>
          <a:stretch/>
        </p:blipFill>
        <p:spPr>
          <a:xfrm>
            <a:off x="4758615" y="1693429"/>
            <a:ext cx="3797560" cy="1287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DF060-2523-4686-97FF-264E9EAB6B74}"/>
              </a:ext>
            </a:extLst>
          </p:cNvPr>
          <p:cNvSpPr txBox="1"/>
          <p:nvPr/>
        </p:nvSpPr>
        <p:spPr>
          <a:xfrm>
            <a:off x="985363" y="3198548"/>
            <a:ext cx="305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Evict </a:t>
            </a:r>
            <a:r>
              <a:rPr lang="en-US" sz="2000" b="1" dirty="0"/>
              <a:t>10</a:t>
            </a:r>
            <a:r>
              <a:rPr lang="en-US" sz="2000" dirty="0"/>
              <a:t> *-P intervals to keep line X in cache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F77E4-7335-4852-9D60-7ACE8F9F15AE}"/>
              </a:ext>
            </a:extLst>
          </p:cNvPr>
          <p:cNvSpPr txBox="1"/>
          <p:nvPr/>
        </p:nvSpPr>
        <p:spPr>
          <a:xfrm>
            <a:off x="5103843" y="3198548"/>
            <a:ext cx="305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Evict </a:t>
            </a:r>
            <a:r>
              <a:rPr lang="en-US" sz="2000" b="1" dirty="0"/>
              <a:t>2</a:t>
            </a:r>
            <a:r>
              <a:rPr lang="en-US" sz="2000" dirty="0"/>
              <a:t> *-P intervals to keep line X in cache</a:t>
            </a:r>
          </a:p>
        </p:txBody>
      </p:sp>
    </p:spTree>
    <p:extLst>
      <p:ext uri="{BB962C8B-B14F-4D97-AF65-F5344CB8AC3E}">
        <p14:creationId xmlns:p14="http://schemas.microsoft.com/office/powerpoint/2010/main" val="114420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FLEX-MIN: protected line threshold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253703-2616-44CB-BE4A-C4B40DEEE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59" t="16258" r="14185" b="9410"/>
          <a:stretch/>
        </p:blipFill>
        <p:spPr>
          <a:xfrm>
            <a:off x="2122714" y="2717565"/>
            <a:ext cx="4898571" cy="3002760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0862429E-7FA6-4D15-93D4-48F9B3ED944B}"/>
              </a:ext>
            </a:extLst>
          </p:cNvPr>
          <p:cNvSpPr txBox="1"/>
          <p:nvPr/>
        </p:nvSpPr>
        <p:spPr>
          <a:xfrm>
            <a:off x="516411" y="1387011"/>
            <a:ext cx="7843817" cy="1323439"/>
          </a:xfrm>
          <a:prstGeom prst="rect">
            <a:avLst/>
          </a:prstGeom>
          <a:solidFill>
            <a:srgbClr val="D9E2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Threshold</a:t>
            </a:r>
            <a:r>
              <a:rPr lang="en-US" sz="2000" dirty="0">
                <a:solidFill>
                  <a:schemeClr val="tx1"/>
                </a:solidFill>
              </a:rPr>
              <a:t>: ratio avg length D-D intervals that miss in cache and avg length of *-P intervals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Lines evicted per Demand-Hit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Proxy for slope</a:t>
            </a:r>
          </a:p>
        </p:txBody>
      </p:sp>
    </p:spTree>
    <p:extLst>
      <p:ext uri="{BB962C8B-B14F-4D97-AF65-F5344CB8AC3E}">
        <p14:creationId xmlns:p14="http://schemas.microsoft.com/office/powerpoint/2010/main" val="413460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4000" dirty="0"/>
              <a:t>FLEX-MIN</a:t>
            </a:r>
            <a:endParaRPr sz="4000"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" name="Google Shape;46;p8">
            <a:extLst>
              <a:ext uri="{FF2B5EF4-FFF2-40B4-BE49-F238E27FC236}">
                <a16:creationId xmlns:a16="http://schemas.microsoft.com/office/drawing/2014/main" id="{53AC13A4-654E-46DF-96A6-768CDBA951AC}"/>
              </a:ext>
            </a:extLst>
          </p:cNvPr>
          <p:cNvSpPr txBox="1"/>
          <p:nvPr/>
        </p:nvSpPr>
        <p:spPr>
          <a:xfrm>
            <a:off x="504362" y="2014071"/>
            <a:ext cx="8135275" cy="298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>
              <a:buClr>
                <a:schemeClr val="dk1"/>
              </a:buClr>
              <a:buSzPts val="2500"/>
            </a:pPr>
            <a:r>
              <a:rPr lang="en-US" sz="3200" dirty="0">
                <a:solidFill>
                  <a:schemeClr val="dk1"/>
                </a:solidFill>
              </a:rPr>
              <a:t>Evict line prefetched furthest in future and</a:t>
            </a:r>
            <a:r>
              <a:rPr lang="en-US" sz="3200" b="1" dirty="0">
                <a:solidFill>
                  <a:schemeClr val="dk1"/>
                </a:solidFill>
              </a:rPr>
              <a:t> is not protected</a:t>
            </a:r>
          </a:p>
          <a:p>
            <a:pPr marL="69850" lvl="0">
              <a:buClr>
                <a:schemeClr val="dk1"/>
              </a:buClr>
              <a:buSzPts val="2500"/>
            </a:pPr>
            <a:endParaRPr lang="en-US" sz="3200" b="1" dirty="0">
              <a:solidFill>
                <a:schemeClr val="dk1"/>
              </a:solidFill>
            </a:endParaRPr>
          </a:p>
          <a:p>
            <a:pPr marL="69850" lvl="0">
              <a:buClr>
                <a:schemeClr val="dk1"/>
              </a:buClr>
              <a:buSzPts val="2500"/>
            </a:pPr>
            <a:r>
              <a:rPr lang="en-US" sz="3200" dirty="0">
                <a:solidFill>
                  <a:schemeClr val="dk1"/>
                </a:solidFill>
              </a:rPr>
              <a:t>DEMAND-MIN + </a:t>
            </a:r>
            <a:r>
              <a:rPr lang="en-US" sz="3200" b="1" dirty="0">
                <a:solidFill>
                  <a:schemeClr val="dk1"/>
                </a:solidFill>
              </a:rPr>
              <a:t>protected line condition</a:t>
            </a:r>
          </a:p>
        </p:txBody>
      </p:sp>
    </p:spTree>
    <p:extLst>
      <p:ext uri="{BB962C8B-B14F-4D97-AF65-F5344CB8AC3E}">
        <p14:creationId xmlns:p14="http://schemas.microsoft.com/office/powerpoint/2010/main" val="37850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77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9494</TotalTime>
  <Words>514</Words>
  <Application>Microsoft Office PowerPoint</Application>
  <PresentationFormat>On-screen Show (16:10)</PresentationFormat>
  <Paragraphs>120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Courier New</vt:lpstr>
      <vt:lpstr>Cambria</vt:lpstr>
      <vt:lpstr>Calibri</vt:lpstr>
      <vt:lpstr>Cambria Math</vt:lpstr>
      <vt:lpstr>Courier Prime</vt:lpstr>
      <vt:lpstr>Arial</vt:lpstr>
      <vt:lpstr>Wingdings</vt:lpstr>
      <vt:lpstr>cs773</vt:lpstr>
      <vt:lpstr>Seminar   Rethinking Belady’s Algorithm to Accommodate Prefetching    sumon@cse.iitb.ac.in</vt:lpstr>
      <vt:lpstr>10K-feet view</vt:lpstr>
      <vt:lpstr>MIN not optimal for prefetches?</vt:lpstr>
      <vt:lpstr>MIN: Opportunity</vt:lpstr>
      <vt:lpstr>DEMAND-MIN</vt:lpstr>
      <vt:lpstr>DEMAND-MIN: high memory traffic</vt:lpstr>
      <vt:lpstr>FLEX-MIN: protected lines</vt:lpstr>
      <vt:lpstr>FLEX-MIN: protected line threshold</vt:lpstr>
      <vt:lpstr>FLEX-MIN</vt:lpstr>
      <vt:lpstr>So far</vt:lpstr>
      <vt:lpstr>State-of-the-art: Hawkeye</vt:lpstr>
      <vt:lpstr>Harmony</vt:lpstr>
      <vt:lpstr>Evaluation methodology</vt:lpstr>
      <vt:lpstr>MIN vs DEMAND-MIN : MPKI</vt:lpstr>
      <vt:lpstr>MIN vs DEMAND-MIN : TPKI</vt:lpstr>
      <vt:lpstr>FLEX-MIN</vt:lpstr>
      <vt:lpstr>Performance improvement: Harmony</vt:lpstr>
      <vt:lpstr>Performance improvement: Harmony</vt:lpstr>
      <vt:lpstr>Conclusion</vt:lpstr>
      <vt:lpstr>Thank You </vt:lpstr>
      <vt:lpstr>Limitation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CS-773 Paper Presentation  Improving the Utilization of  Micro-operation Caches in x86 Processors   Sumon Nath Hyperthreads(#6) sumon@cse.iitb.ac.in</dc:title>
  <dc:creator>Sumon Nath</dc:creator>
  <cp:lastModifiedBy>Sumon Nath</cp:lastModifiedBy>
  <cp:revision>115</cp:revision>
  <dcterms:modified xsi:type="dcterms:W3CDTF">2022-03-22T13:28:10Z</dcterms:modified>
</cp:coreProperties>
</file>